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4" d="100"/>
          <a:sy n="54" d="100"/>
        </p:scale>
        <p:origin x="-102" y="-3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5CF7A3-9DEF-4746-BDF1-158BCAB53C45}" type="datetimeFigureOut">
              <a:rPr lang="en-US" smtClean="0"/>
              <a:t>12/21/2020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677ECF-0DF3-4DDB-ACCE-130471B2A046}" type="slidenum">
              <a:rPr lang="en-US" smtClean="0"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5CF7A3-9DEF-4746-BDF1-158BCAB53C45}" type="datetimeFigureOut">
              <a:rPr lang="en-US" smtClean="0"/>
              <a:t>12/21/2020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677ECF-0DF3-4DDB-ACCE-130471B2A0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5CF7A3-9DEF-4746-BDF1-158BCAB53C45}" type="datetimeFigureOut">
              <a:rPr lang="en-US" smtClean="0"/>
              <a:t>12/21/2020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677ECF-0DF3-4DDB-ACCE-130471B2A046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5CF7A3-9DEF-4746-BDF1-158BCAB53C45}" type="datetimeFigureOut">
              <a:rPr lang="en-US" smtClean="0"/>
              <a:t>12/21/2020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677ECF-0DF3-4DDB-ACCE-130471B2A0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5CF7A3-9DEF-4746-BDF1-158BCAB53C45}" type="datetimeFigureOut">
              <a:rPr lang="en-US" smtClean="0"/>
              <a:t>12/21/2020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677ECF-0DF3-4DDB-ACCE-130471B2A046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5CF7A3-9DEF-4746-BDF1-158BCAB53C45}" type="datetimeFigureOut">
              <a:rPr lang="en-US" smtClean="0"/>
              <a:t>12/21/2020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677ECF-0DF3-4DDB-ACCE-130471B2A0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5CF7A3-9DEF-4746-BDF1-158BCAB53C45}" type="datetimeFigureOut">
              <a:rPr lang="en-US" smtClean="0"/>
              <a:t>12/21/2020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677ECF-0DF3-4DDB-ACCE-130471B2A0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5CF7A3-9DEF-4746-BDF1-158BCAB53C45}" type="datetimeFigureOut">
              <a:rPr lang="en-US" smtClean="0"/>
              <a:t>12/21/2020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677ECF-0DF3-4DDB-ACCE-130471B2A0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CE5CF7A3-9DEF-4746-BDF1-158BCAB53C45}" type="datetimeFigureOut">
              <a:rPr lang="en-US" smtClean="0"/>
              <a:t>12/21/2020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3D677ECF-0DF3-4DDB-ACCE-130471B2A0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5CF7A3-9DEF-4746-BDF1-158BCAB53C45}" type="datetimeFigureOut">
              <a:rPr lang="en-US" smtClean="0"/>
              <a:t>12/21/2020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677ECF-0DF3-4DDB-ACCE-130471B2A0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5CF7A3-9DEF-4746-BDF1-158BCAB53C45}" type="datetimeFigureOut">
              <a:rPr lang="en-US" smtClean="0"/>
              <a:t>12/21/2020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D677ECF-0DF3-4DDB-ACCE-130471B2A0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CE5CF7A3-9DEF-4746-BDF1-158BCAB53C45}" type="datetimeFigureOut">
              <a:rPr lang="en-US" smtClean="0"/>
              <a:t>12/21/2020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3D677ECF-0DF3-4DDB-ACCE-130471B2A046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z="32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r>
              <a:rPr lang="en-US" dirty="0" smtClean="0"/>
              <a:t>Name </a:t>
            </a:r>
          </a:p>
          <a:p>
            <a:pPr algn="ctr">
              <a:buNone/>
            </a:pPr>
            <a:r>
              <a:rPr lang="en-US" dirty="0" smtClean="0"/>
              <a:t>Institution </a:t>
            </a:r>
          </a:p>
          <a:p>
            <a:pPr algn="ctr">
              <a:buNone/>
            </a:pPr>
            <a:r>
              <a:rPr lang="en-US" dirty="0" smtClean="0"/>
              <a:t>Course </a:t>
            </a:r>
          </a:p>
          <a:p>
            <a:pPr algn="ctr">
              <a:buNone/>
            </a:pPr>
            <a:r>
              <a:rPr lang="en-US" dirty="0" smtClean="0"/>
              <a:t>Instructor </a:t>
            </a:r>
          </a:p>
          <a:p>
            <a:pPr algn="ctr">
              <a:buNone/>
            </a:pPr>
            <a:r>
              <a:rPr lang="en-US" dirty="0" smtClean="0"/>
              <a:t>Date 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dirty="0" smtClean="0"/>
              <a:t>Social (Pragmatic) communications Disorder(SCD)</a:t>
            </a:r>
            <a:endParaRPr lang="en-US" sz="32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A review of the social (Pragmatic) communication disorder </a:t>
            </a:r>
            <a:r>
              <a:rPr lang="en-US" dirty="0" smtClean="0"/>
              <a:t>SCD) based </a:t>
            </a:r>
            <a:r>
              <a:rPr lang="en-US" dirty="0" smtClean="0"/>
              <a:t>on the DSM-5 criteria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Definition of disorder:</a:t>
            </a:r>
          </a:p>
          <a:p>
            <a:pPr lvl="1"/>
            <a:r>
              <a:rPr lang="en-US" dirty="0" smtClean="0"/>
              <a:t>Defined </a:t>
            </a:r>
            <a:r>
              <a:rPr lang="en-US" dirty="0" smtClean="0"/>
              <a:t>by a deficit in the individual ability to use verbal and nonverbal communication in a social </a:t>
            </a:r>
            <a:r>
              <a:rPr lang="en-US" dirty="0" smtClean="0"/>
              <a:t>context </a:t>
            </a:r>
            <a:r>
              <a:rPr lang="en-US" dirty="0" err="1" smtClean="0"/>
              <a:t>Swineford</a:t>
            </a:r>
            <a:r>
              <a:rPr lang="en-US" dirty="0" smtClean="0"/>
              <a:t>, </a:t>
            </a:r>
            <a:r>
              <a:rPr lang="en-US" i="1" dirty="0" smtClean="0"/>
              <a:t>et al, </a:t>
            </a:r>
            <a:r>
              <a:rPr lang="en-US" dirty="0" smtClean="0"/>
              <a:t>2017</a:t>
            </a:r>
            <a:r>
              <a:rPr lang="en-US" dirty="0" smtClean="0"/>
              <a:t>). </a:t>
            </a: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Characterized by: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err="1" smtClean="0"/>
              <a:t>Pifficulties</a:t>
            </a:r>
            <a:r>
              <a:rPr lang="en-US" dirty="0" smtClean="0"/>
              <a:t> </a:t>
            </a:r>
            <a:r>
              <a:rPr lang="en-US" dirty="0" smtClean="0"/>
              <a:t>in using the language for a social purpose. </a:t>
            </a:r>
            <a:endParaRPr lang="en-US" dirty="0" smtClean="0"/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Problem </a:t>
            </a:r>
            <a:r>
              <a:rPr lang="en-US" dirty="0" smtClean="0"/>
              <a:t>in matching the communication with the context of the conversation. </a:t>
            </a:r>
            <a:endParaRPr lang="en-US" dirty="0" smtClean="0"/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Repetitive and restricted behaviors and interests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Social Communications disorder and social development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Social communications disorder can have adverse effects on an individual’s development (Back</a:t>
            </a:r>
            <a:r>
              <a:rPr lang="en-US" dirty="0" smtClean="0"/>
              <a:t>, </a:t>
            </a:r>
            <a:r>
              <a:rPr lang="en-US" dirty="0" smtClean="0"/>
              <a:t>2018</a:t>
            </a:r>
            <a:r>
              <a:rPr lang="en-US" dirty="0" smtClean="0"/>
              <a:t>).</a:t>
            </a:r>
            <a:endParaRPr lang="en-US" dirty="0" smtClean="0"/>
          </a:p>
          <a:p>
            <a:r>
              <a:rPr lang="en-US" dirty="0" smtClean="0"/>
              <a:t>impairments </a:t>
            </a:r>
            <a:r>
              <a:rPr lang="en-US" dirty="0" smtClean="0"/>
              <a:t>in communication </a:t>
            </a:r>
            <a:r>
              <a:rPr lang="en-US" dirty="0" smtClean="0"/>
              <a:t> affect individual ability </a:t>
            </a:r>
            <a:r>
              <a:rPr lang="en-US" dirty="0" smtClean="0"/>
              <a:t>to </a:t>
            </a:r>
            <a:r>
              <a:rPr lang="en-US" dirty="0" smtClean="0"/>
              <a:t>interact and form relationships.</a:t>
            </a:r>
            <a:r>
              <a:rPr lang="en-US" dirty="0" smtClean="0"/>
              <a:t> </a:t>
            </a:r>
            <a:endParaRPr lang="en-US" dirty="0" smtClean="0"/>
          </a:p>
          <a:p>
            <a:r>
              <a:rPr lang="en-US" dirty="0" smtClean="0"/>
              <a:t>Individual </a:t>
            </a:r>
            <a:r>
              <a:rPr lang="en-US" dirty="0" smtClean="0"/>
              <a:t>social reciprocity is also very low which can affect their ability to resolve social </a:t>
            </a:r>
            <a:r>
              <a:rPr lang="en-US" dirty="0" smtClean="0"/>
              <a:t>conflicts.</a:t>
            </a:r>
          </a:p>
          <a:p>
            <a:r>
              <a:rPr lang="en-US" dirty="0" smtClean="0"/>
              <a:t>It can </a:t>
            </a:r>
            <a:r>
              <a:rPr lang="en-US" dirty="0" smtClean="0"/>
              <a:t>influence </a:t>
            </a:r>
            <a:r>
              <a:rPr lang="en-US" dirty="0" smtClean="0"/>
              <a:t>low </a:t>
            </a:r>
            <a:r>
              <a:rPr lang="en-US" dirty="0" smtClean="0"/>
              <a:t>participation in some activities including </a:t>
            </a:r>
            <a:r>
              <a:rPr lang="en-US" dirty="0" smtClean="0"/>
              <a:t>schoolwork which can lead to poor performance </a:t>
            </a:r>
            <a:r>
              <a:rPr lang="en-US" dirty="0" smtClean="0"/>
              <a:t>(Back, 2018).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 communications disorder outside autism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Various </a:t>
            </a:r>
            <a:r>
              <a:rPr lang="en-US" dirty="0" smtClean="0"/>
              <a:t>aspects </a:t>
            </a:r>
            <a:r>
              <a:rPr lang="en-US" dirty="0" smtClean="0"/>
              <a:t>can </a:t>
            </a:r>
            <a:r>
              <a:rPr lang="en-US" dirty="0" smtClean="0"/>
              <a:t>be used in delineating the Social Communications disorders from other neurodevelopment disorders such as </a:t>
            </a:r>
            <a:r>
              <a:rPr lang="en-US" dirty="0" smtClean="0"/>
              <a:t>autism (Gibson</a:t>
            </a:r>
            <a:r>
              <a:rPr lang="en-US" dirty="0" smtClean="0"/>
              <a:t>, </a:t>
            </a:r>
            <a:r>
              <a:rPr lang="en-US" i="1" dirty="0" smtClean="0"/>
              <a:t>et al, </a:t>
            </a:r>
            <a:r>
              <a:rPr lang="en-US" dirty="0" smtClean="0"/>
              <a:t>2015).</a:t>
            </a:r>
          </a:p>
          <a:p>
            <a:r>
              <a:rPr lang="en-US" dirty="0" smtClean="0"/>
              <a:t>These disorders may also </a:t>
            </a:r>
            <a:r>
              <a:rPr lang="en-US" dirty="0" smtClean="0"/>
              <a:t>be characterized by impairments in language or </a:t>
            </a:r>
            <a:r>
              <a:rPr lang="en-US" dirty="0" smtClean="0"/>
              <a:t>communication.</a:t>
            </a:r>
          </a:p>
          <a:p>
            <a:r>
              <a:rPr lang="en-US" dirty="0" smtClean="0"/>
              <a:t>Individuals with the SCD identify with defined characteristics according to DSM-5;</a:t>
            </a:r>
          </a:p>
          <a:p>
            <a:pPr lvl="1"/>
            <a:r>
              <a:rPr lang="en-US" dirty="0" smtClean="0"/>
              <a:t>	</a:t>
            </a:r>
            <a:r>
              <a:rPr lang="en-US" dirty="0" smtClean="0"/>
              <a:t>Minimal ability to use expressive language only in in a social context.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Reasons for DSM-5 introduction of SCD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 </a:t>
            </a:r>
            <a:r>
              <a:rPr lang="en-US" dirty="0" smtClean="0"/>
              <a:t>main reason for the inclusion of the </a:t>
            </a:r>
            <a:r>
              <a:rPr lang="en-US" dirty="0" smtClean="0"/>
              <a:t>SCD within </a:t>
            </a:r>
            <a:r>
              <a:rPr lang="en-US" dirty="0" smtClean="0"/>
              <a:t>the DSM-5 criteria includes the various changes included in the criteria for diagnosing autism  </a:t>
            </a:r>
            <a:r>
              <a:rPr lang="en-US" dirty="0" smtClean="0"/>
              <a:t>(Norbury,2016). </a:t>
            </a:r>
          </a:p>
          <a:p>
            <a:r>
              <a:rPr lang="en-US" dirty="0" smtClean="0"/>
              <a:t> The </a:t>
            </a:r>
            <a:r>
              <a:rPr lang="en-US" dirty="0" smtClean="0"/>
              <a:t>criteria were introduced to provide a separate method of identifying </a:t>
            </a:r>
            <a:r>
              <a:rPr lang="en-US" dirty="0" smtClean="0"/>
              <a:t>communication disorders outside Autism.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 smtClean="0"/>
              <a:t>DSM-5 criteria for the SPCD </a:t>
            </a:r>
            <a:r>
              <a:rPr lang="en-US" dirty="0" smtClean="0"/>
              <a:t>focuses </a:t>
            </a:r>
            <a:r>
              <a:rPr lang="en-US" dirty="0" smtClean="0"/>
              <a:t>on two major symptoms to describe the </a:t>
            </a:r>
            <a:r>
              <a:rPr lang="en-US" dirty="0" smtClean="0"/>
              <a:t>disorder;</a:t>
            </a:r>
          </a:p>
          <a:p>
            <a:pPr lvl="1"/>
            <a:r>
              <a:rPr lang="en-US" dirty="0" smtClean="0"/>
              <a:t>Deficits in social communication </a:t>
            </a:r>
          </a:p>
          <a:p>
            <a:pPr lvl="1"/>
            <a:r>
              <a:rPr lang="en-US" dirty="0" smtClean="0"/>
              <a:t>Repetitive and restricted behaviors and interests. 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Adults who stutter and SCD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Individuals </a:t>
            </a:r>
            <a:r>
              <a:rPr lang="en-US" dirty="0" smtClean="0"/>
              <a:t>who stutter may also have social communications </a:t>
            </a:r>
            <a:r>
              <a:rPr lang="en-US" dirty="0" smtClean="0"/>
              <a:t>disorder</a:t>
            </a:r>
            <a:r>
              <a:rPr lang="en-US" dirty="0" smtClean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Blumgart</a:t>
            </a:r>
            <a:r>
              <a:rPr lang="en-US" dirty="0" smtClean="0"/>
              <a:t>, </a:t>
            </a:r>
            <a:r>
              <a:rPr lang="en-US" i="1" dirty="0" smtClean="0"/>
              <a:t>et al,</a:t>
            </a:r>
            <a:r>
              <a:rPr lang="en-US" dirty="0" smtClean="0"/>
              <a:t>2019</a:t>
            </a:r>
            <a:r>
              <a:rPr lang="en-US" dirty="0" smtClean="0"/>
              <a:t>). </a:t>
            </a:r>
            <a:endParaRPr lang="en-US" dirty="0" smtClean="0"/>
          </a:p>
          <a:p>
            <a:r>
              <a:rPr lang="en-US" dirty="0" smtClean="0"/>
              <a:t>Stuttering wile communicating can influence social anxiety.</a:t>
            </a:r>
          </a:p>
          <a:p>
            <a:r>
              <a:rPr lang="en-US" dirty="0" smtClean="0"/>
              <a:t>Social anxiety in individuals is likely to affect their ability to communicate with others in a social context. </a:t>
            </a:r>
            <a:endParaRPr lang="en-US" dirty="0" smtClean="0"/>
          </a:p>
          <a:p>
            <a:r>
              <a:rPr lang="en-US" dirty="0" smtClean="0"/>
              <a:t>There is over 40% likelihood of Social Communications disorder in adults who stutter. 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Pragmatic rules broken due to SCD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There is both voluntary and involuntary breaking of the pragmatic communication rules by children with the SCD (</a:t>
            </a:r>
            <a:r>
              <a:rPr lang="en-US" dirty="0" err="1" smtClean="0"/>
              <a:t>Lockton</a:t>
            </a:r>
            <a:r>
              <a:rPr lang="en-US" dirty="0" smtClean="0"/>
              <a:t>, </a:t>
            </a:r>
            <a:r>
              <a:rPr lang="en-US" i="1" dirty="0" smtClean="0"/>
              <a:t>et al,</a:t>
            </a:r>
            <a:r>
              <a:rPr lang="en-US" dirty="0" smtClean="0"/>
              <a:t>2016</a:t>
            </a:r>
            <a:r>
              <a:rPr lang="en-US" dirty="0" smtClean="0"/>
              <a:t>). </a:t>
            </a:r>
            <a:endParaRPr lang="en-US" dirty="0" smtClean="0"/>
          </a:p>
          <a:p>
            <a:r>
              <a:rPr lang="en-US" dirty="0" smtClean="0"/>
              <a:t>Some characteristics of their speech which violates the rules include;</a:t>
            </a:r>
          </a:p>
          <a:p>
            <a:pPr lvl="1"/>
            <a:r>
              <a:rPr lang="en-US" dirty="0" smtClean="0"/>
              <a:t>Many questions </a:t>
            </a:r>
            <a:r>
              <a:rPr lang="en-US" dirty="0" smtClean="0"/>
              <a:t>while </a:t>
            </a:r>
            <a:r>
              <a:rPr lang="en-US" dirty="0" smtClean="0"/>
              <a:t>speaking</a:t>
            </a:r>
          </a:p>
          <a:p>
            <a:pPr lvl="1"/>
            <a:r>
              <a:rPr lang="en-US" dirty="0" smtClean="0"/>
              <a:t>Minimal </a:t>
            </a:r>
            <a:r>
              <a:rPr lang="en-US" dirty="0" smtClean="0"/>
              <a:t>response to </a:t>
            </a:r>
            <a:r>
              <a:rPr lang="en-US" dirty="0" smtClean="0"/>
              <a:t>others</a:t>
            </a:r>
          </a:p>
          <a:p>
            <a:pPr lvl="1"/>
            <a:r>
              <a:rPr lang="en-US" dirty="0" smtClean="0"/>
              <a:t>Providing </a:t>
            </a:r>
            <a:r>
              <a:rPr lang="en-US" dirty="0" smtClean="0"/>
              <a:t>tangential responses </a:t>
            </a:r>
            <a:endParaRPr lang="en-US" dirty="0" smtClean="0"/>
          </a:p>
          <a:p>
            <a:pPr lvl="1"/>
            <a:r>
              <a:rPr lang="en-US" dirty="0" smtClean="0"/>
              <a:t>Excessive </a:t>
            </a:r>
            <a:r>
              <a:rPr lang="en-US" dirty="0" smtClean="0"/>
              <a:t>use of hyperboles. </a:t>
            </a:r>
            <a:endParaRPr lang="en-US" dirty="0" smtClean="0"/>
          </a:p>
          <a:p>
            <a:pPr lvl="1"/>
            <a:r>
              <a:rPr lang="en-US" dirty="0" smtClean="0"/>
              <a:t>The </a:t>
            </a:r>
            <a:r>
              <a:rPr lang="en-US" dirty="0" smtClean="0"/>
              <a:t>Toddler </a:t>
            </a:r>
            <a:r>
              <a:rPr lang="en-US" dirty="0" smtClean="0"/>
              <a:t>may </a:t>
            </a:r>
            <a:r>
              <a:rPr lang="en-US" dirty="0" smtClean="0"/>
              <a:t>have difficulties in picking up hints in social communication. 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 err="1" smtClean="0"/>
              <a:t>Swineford</a:t>
            </a:r>
            <a:r>
              <a:rPr lang="en-US" dirty="0" smtClean="0"/>
              <a:t>, L. B., </a:t>
            </a:r>
            <a:r>
              <a:rPr lang="en-US" dirty="0" err="1" smtClean="0"/>
              <a:t>Thurm</a:t>
            </a:r>
            <a:r>
              <a:rPr lang="en-US" dirty="0" smtClean="0"/>
              <a:t>, A., Baird, G., </a:t>
            </a:r>
            <a:r>
              <a:rPr lang="en-US" dirty="0" err="1" smtClean="0"/>
              <a:t>Wetherby</a:t>
            </a:r>
            <a:r>
              <a:rPr lang="en-US" dirty="0" smtClean="0"/>
              <a:t>, A. M., &amp; </a:t>
            </a:r>
            <a:r>
              <a:rPr lang="en-US" dirty="0" err="1" smtClean="0"/>
              <a:t>Swedo</a:t>
            </a:r>
            <a:r>
              <a:rPr lang="en-US" dirty="0" smtClean="0"/>
              <a:t>, S. (2017). Social (pragmatic) communication disorder: a research review of this new DSM-5 diagnostic category. </a:t>
            </a:r>
            <a:r>
              <a:rPr lang="en-US" i="1" dirty="0" smtClean="0"/>
              <a:t>Journal of </a:t>
            </a:r>
            <a:r>
              <a:rPr lang="en-US" i="1" dirty="0" err="1" smtClean="0"/>
              <a:t>neurodevelopmental</a:t>
            </a:r>
            <a:r>
              <a:rPr lang="en-US" i="1" dirty="0" smtClean="0"/>
              <a:t> disorders</a:t>
            </a:r>
            <a:r>
              <a:rPr lang="en-US" dirty="0" smtClean="0"/>
              <a:t>, </a:t>
            </a:r>
            <a:r>
              <a:rPr lang="en-US" i="1" dirty="0" smtClean="0"/>
              <a:t>6</a:t>
            </a:r>
            <a:r>
              <a:rPr lang="en-US" dirty="0" smtClean="0"/>
              <a:t>(1), 1-8</a:t>
            </a:r>
            <a:r>
              <a:rPr lang="en-US" dirty="0" smtClean="0"/>
              <a:t>.</a:t>
            </a:r>
          </a:p>
          <a:p>
            <a:r>
              <a:rPr lang="en-US" dirty="0" smtClean="0"/>
              <a:t>Back, H. M. (2018). The Effects of Social Communication Disorders on Social </a:t>
            </a:r>
            <a:r>
              <a:rPr lang="en-US" dirty="0" smtClean="0"/>
              <a:t>Development</a:t>
            </a:r>
          </a:p>
          <a:p>
            <a:r>
              <a:rPr lang="en-US" dirty="0" smtClean="0"/>
              <a:t>Gibson, J., Adams, C., </a:t>
            </a:r>
            <a:r>
              <a:rPr lang="en-US" dirty="0" err="1" smtClean="0"/>
              <a:t>Lockton</a:t>
            </a:r>
            <a:r>
              <a:rPr lang="en-US" dirty="0" smtClean="0"/>
              <a:t>, E., &amp; Green, J. (2015). Social communication disorder outside autism? A diagnostic classification approach to delineating pragmatic language impairment, high functioning autism, and specific language impairment. </a:t>
            </a:r>
            <a:r>
              <a:rPr lang="en-US" i="1" dirty="0" smtClean="0"/>
              <a:t>Journal of Child Psychology and Psychiatry</a:t>
            </a:r>
            <a:r>
              <a:rPr lang="en-US" dirty="0" smtClean="0"/>
              <a:t>, </a:t>
            </a:r>
            <a:r>
              <a:rPr lang="en-US" i="1" dirty="0" smtClean="0"/>
              <a:t>54</a:t>
            </a:r>
            <a:r>
              <a:rPr lang="en-US" dirty="0" smtClean="0"/>
              <a:t>(11), 1186-1197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Norbury</a:t>
            </a:r>
            <a:r>
              <a:rPr lang="en-US" dirty="0" smtClean="0"/>
              <a:t>, C. F. (2016). Practitioner review: Social (pragmatic) communication disorder conceptualization, evidence, and clinical implications. </a:t>
            </a:r>
            <a:r>
              <a:rPr lang="en-US" i="1" dirty="0" smtClean="0"/>
              <a:t>Journal of Child Psychology and Psychiatry</a:t>
            </a:r>
            <a:r>
              <a:rPr lang="en-US" dirty="0" smtClean="0"/>
              <a:t>, </a:t>
            </a:r>
            <a:r>
              <a:rPr lang="en-US" i="1" dirty="0" smtClean="0"/>
              <a:t>55</a:t>
            </a:r>
            <a:r>
              <a:rPr lang="en-US" dirty="0" smtClean="0"/>
              <a:t>(3), 204-216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Blumgart</a:t>
            </a:r>
            <a:r>
              <a:rPr lang="en-US" dirty="0" smtClean="0"/>
              <a:t>, E., Tran, Y., &amp; Craig, A. (2019). Social Communications disorder in adults who stutter. </a:t>
            </a:r>
            <a:r>
              <a:rPr lang="en-US" i="1" dirty="0" smtClean="0"/>
              <a:t>Depression and Anxiety</a:t>
            </a:r>
            <a:r>
              <a:rPr lang="en-US" dirty="0" smtClean="0"/>
              <a:t>, </a:t>
            </a:r>
            <a:r>
              <a:rPr lang="en-US" i="1" dirty="0" smtClean="0"/>
              <a:t>27</a:t>
            </a:r>
            <a:r>
              <a:rPr lang="en-US" dirty="0" smtClean="0"/>
              <a:t>(7), 687-692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Lockton</a:t>
            </a:r>
            <a:r>
              <a:rPr lang="en-US" dirty="0" smtClean="0"/>
              <a:t>, E., Adams, C., &amp; Collins, A. (2016). Do children with social communication disorder have explicit knowledge of pragmatic rules they break? A comparison of conversational pragmatic ability and </a:t>
            </a:r>
            <a:r>
              <a:rPr lang="en-US" dirty="0" err="1" smtClean="0"/>
              <a:t>metapragmatic</a:t>
            </a:r>
            <a:r>
              <a:rPr lang="en-US" dirty="0" smtClean="0"/>
              <a:t> awareness. </a:t>
            </a:r>
            <a:r>
              <a:rPr lang="en-US" i="1" dirty="0" smtClean="0"/>
              <a:t>International journal of language &amp; communication disorders</a:t>
            </a:r>
            <a:r>
              <a:rPr lang="en-US" dirty="0" smtClean="0"/>
              <a:t>, </a:t>
            </a:r>
            <a:r>
              <a:rPr lang="en-US" i="1" dirty="0" smtClean="0"/>
              <a:t>51</a:t>
            </a:r>
            <a:r>
              <a:rPr lang="en-US" dirty="0" smtClean="0"/>
              <a:t>(5), 508-517.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36</TotalTime>
  <Words>471</Words>
  <Application>Microsoft Office PowerPoint</Application>
  <PresentationFormat>On-screen Show (4:3)</PresentationFormat>
  <Paragraphs>52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Metro</vt:lpstr>
      <vt:lpstr>Slide 1</vt:lpstr>
      <vt:lpstr>Social (Pragmatic) communications Disorder(SCD)</vt:lpstr>
      <vt:lpstr>Social Communications disorder and social development </vt:lpstr>
      <vt:lpstr>Social communications disorder outside autism</vt:lpstr>
      <vt:lpstr>Reasons for DSM-5 introduction of SCD</vt:lpstr>
      <vt:lpstr>Adults who stutter and SCD</vt:lpstr>
      <vt:lpstr>Pragmatic rules broken due to SCD</vt:lpstr>
      <vt:lpstr>References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computer</dc:creator>
  <cp:lastModifiedBy>computer</cp:lastModifiedBy>
  <cp:revision>23</cp:revision>
  <dcterms:created xsi:type="dcterms:W3CDTF">2020-12-21T13:04:58Z</dcterms:created>
  <dcterms:modified xsi:type="dcterms:W3CDTF">2020-12-21T13:41:46Z</dcterms:modified>
</cp:coreProperties>
</file>